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079" r:id="rId1"/>
  </p:sldMasterIdLst>
  <p:notesMasterIdLst>
    <p:notesMasterId r:id="rId8"/>
  </p:notesMasterIdLst>
  <p:sldIdLst>
    <p:sldId id="263" r:id="rId2"/>
    <p:sldId id="262" r:id="rId3"/>
    <p:sldId id="267" r:id="rId4"/>
    <p:sldId id="264" r:id="rId5"/>
    <p:sldId id="265" r:id="rId6"/>
    <p:sldId id="266" r:id="rId7"/>
  </p:sldIdLst>
  <p:sldSz cx="12192000" cy="6858000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ส่วนเริ่มต้น" id="{DC2E2C12-D6AE-46F9-89A2-C27D5AAF6240}">
          <p14:sldIdLst>
            <p14:sldId id="263"/>
            <p14:sldId id="262"/>
            <p14:sldId id="267"/>
            <p14:sldId id="264"/>
            <p14:sldId id="265"/>
            <p14:sldId id="266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46E1C"/>
    <a:srgbClr val="055B0F"/>
    <a:srgbClr val="FF7C80"/>
    <a:srgbClr val="FB0F09"/>
    <a:srgbClr val="E11F69"/>
    <a:srgbClr val="CFE97D"/>
    <a:srgbClr val="D7590B"/>
    <a:srgbClr val="FFFF0D"/>
    <a:srgbClr val="B4F414"/>
    <a:srgbClr val="CC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สไตล์สีปานกลาง 2 - เน้น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สไตล์สีอ่อน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38B1855-1B75-4FBE-930C-398BA8C253C6}" styleName="สไตล์ธีม 2 - เน้น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สไตล์สีปานกลาง 2 - เน้น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BC89EF96-8CEA-46FF-86C4-4CE0E7609802}" styleName="สไตล์สีอ่อน 3 - เน้น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1E4AEA4-8DFA-4A89-87EB-49C32662AFE0}" styleName="สไตล์สีปานกลาง 2 - เน้น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DA37D80-6434-44D0-A028-1B22A696006F}" styleName="สไตล์สีอ่อน 3 - เน้น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F5AB1C69-6EDB-4FF4-983F-18BD219EF322}" styleName="สไตล์สีปานกลาง 2 - เน้น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5" d="100"/>
          <a:sy n="85" d="100"/>
        </p:scale>
        <p:origin x="77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2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746" y="2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FF159F45-8670-492B-AB78-184BB083537F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3863" y="698500"/>
            <a:ext cx="6207125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th-TH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856" y="4421590"/>
            <a:ext cx="5643555" cy="4188622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41599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746" y="8841599"/>
            <a:ext cx="3055940" cy="465927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5A4F1620-405E-41D6-A76D-3947F87B5BDC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337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1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397234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2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078598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3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9136641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4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80983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5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261180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รูปบนสไลด์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ตัวแทนบันทึกย่อ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สไลด์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4F1620-405E-41D6-A76D-3947F87B5BDC}" type="slidenum">
              <a:rPr lang="th-TH" smtClean="0"/>
              <a:t>6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84754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สไลด์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h-TH"/>
              <a:t>คลิกเพื่อแก้ไขสไตล์ชื่อเรื่องรองต้นแบบ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9944868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00483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665772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324314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9285397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604625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8736580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7375977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th-TH"/>
              <a:t>คลิกไอคอนเพื่อเพิ่มรูปภาพ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704153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ชื่อและ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519890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คำอ้างอิงพร้อมคำอธิบา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350412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05593674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นามบัตรอ้างอิ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8705297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จริง หรือ เท็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คลิกเพื่อแก้ไขสไตล์ของข้อความต้นแบบ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48377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13573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8855173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th-TH"/>
              <a:t>คลิกเพื่อแก้ไขสไตล์ชื่อเรื่องต้นแบบ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คลิกเพื่อแก้ไขสไตล์ของข้อความต้นแบบ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5F8D3-1A5A-4F21-8253-559A56496055}" type="datetimeFigureOut">
              <a:rPr lang="th-TH" smtClean="0"/>
              <a:t>25/04/66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55F8CDA-DCE8-41E0-8EEB-C2EB47730A4E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192339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0" r:id="rId1"/>
    <p:sldLayoutId id="2147484081" r:id="rId2"/>
    <p:sldLayoutId id="2147484082" r:id="rId3"/>
    <p:sldLayoutId id="2147484083" r:id="rId4"/>
    <p:sldLayoutId id="2147484084" r:id="rId5"/>
    <p:sldLayoutId id="2147484085" r:id="rId6"/>
    <p:sldLayoutId id="2147484086" r:id="rId7"/>
    <p:sldLayoutId id="2147484087" r:id="rId8"/>
    <p:sldLayoutId id="2147484088" r:id="rId9"/>
    <p:sldLayoutId id="2147484089" r:id="rId10"/>
    <p:sldLayoutId id="2147484090" r:id="rId11"/>
    <p:sldLayoutId id="2147484091" r:id="rId12"/>
    <p:sldLayoutId id="2147484092" r:id="rId13"/>
    <p:sldLayoutId id="2147484093" r:id="rId14"/>
    <p:sldLayoutId id="2147484094" r:id="rId15"/>
    <p:sldLayoutId id="21474840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รูปภาพ 0" descr="logo-damrongdhama.jpg">
            <a:extLst>
              <a:ext uri="{FF2B5EF4-FFF2-40B4-BE49-F238E27FC236}">
                <a16:creationId xmlns:a16="http://schemas.microsoft.com/office/drawing/2014/main" id="{E4A8EFA4-65D5-159F-69A1-DF515FC8AB19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4415073" y="1266767"/>
            <a:ext cx="2210385" cy="16382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EC28B178-80C6-2BDF-910C-4B81FC7B797B}"/>
              </a:ext>
            </a:extLst>
          </p:cNvPr>
          <p:cNvSpPr txBox="1"/>
          <p:nvPr/>
        </p:nvSpPr>
        <p:spPr>
          <a:xfrm>
            <a:off x="380535" y="3055524"/>
            <a:ext cx="97241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44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รายงานผลการดำเนินงาน ศูนย์ดำรงธรรมจังหวัดพังงา</a:t>
            </a:r>
          </a:p>
          <a:p>
            <a:pPr algn="ctr"/>
            <a:r>
              <a:rPr lang="th-TH" sz="4400" b="1" dirty="0">
                <a:solidFill>
                  <a:srgbClr val="0070C0"/>
                </a:solidFill>
                <a:latin typeface="TH SarabunIT๙" panose="020B0500040200020003" pitchFamily="34" charset="-34"/>
                <a:cs typeface="TH SarabunIT๙" panose="020B0500040200020003" pitchFamily="34" charset="-34"/>
              </a:rPr>
              <a:t>ประจำเดือน  เมษายน  2566</a:t>
            </a:r>
          </a:p>
        </p:txBody>
      </p:sp>
    </p:spTree>
    <p:extLst>
      <p:ext uri="{BB962C8B-B14F-4D97-AF65-F5344CB8AC3E}">
        <p14:creationId xmlns:p14="http://schemas.microsoft.com/office/powerpoint/2010/main" val="747861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50"/>
                            </p:stCondLst>
                            <p:childTnLst>
                              <p:par>
                                <p:cTn id="9" presetID="47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7820" y="124178"/>
            <a:ext cx="8596668" cy="1803397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chemeClr val="accent1">
                    <a:lumMod val="75000"/>
                  </a:schemeClr>
                </a:solidFill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th-TH" b="1" dirty="0">
                <a:solidFill>
                  <a:schemeClr val="accent1">
                    <a:lumMod val="75000"/>
                  </a:schemeClr>
                </a:solidFill>
              </a:rPr>
              <a:t>เรื่องร้องเรียน / ร้องทุกข์ ประจำปีงบประมาณ พ.ศ.2558 - 2565</a:t>
            </a:r>
          </a:p>
        </p:txBody>
      </p:sp>
      <p:pic>
        <p:nvPicPr>
          <p:cNvPr id="4" name="รูปภาพ 0" descr="logo-damrongdhama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1583028"/>
              </p:ext>
            </p:extLst>
          </p:nvPr>
        </p:nvGraphicFramePr>
        <p:xfrm>
          <a:off x="1055229" y="1373698"/>
          <a:ext cx="8206848" cy="5114970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379505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396422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392918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1056697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1080712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900594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782730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70C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ปีงบประมาณ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70C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เรื่องร้องเรียน / ร้องทุกข์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B05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ยุติ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FF0000"/>
                          </a:solidFill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ยังไม่ยุติ</a:t>
                      </a: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442347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จำนวน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ร้อยละ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383368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2558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544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544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2559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414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414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4669339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369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2460191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309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37451172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245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45667807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4062690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1,068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1,068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30930625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2565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454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452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99.56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0.44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31826952"/>
                  </a:ext>
                </a:extLst>
              </a:tr>
              <a:tr h="43485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3,686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3,684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99.95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0.05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451556" y="6488668"/>
            <a:ext cx="117404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solidFill>
                  <a:srgbClr val="0070C0"/>
                </a:solidFill>
              </a:rPr>
              <a:t>ข้อมูล ณ วันที่  24  เมษายน  2566</a:t>
            </a:r>
          </a:p>
          <a:p>
            <a:endParaRPr lang="th-TH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61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0319" y="227274"/>
            <a:ext cx="8596668" cy="1803397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chemeClr val="accent2">
                    <a:lumMod val="75000"/>
                  </a:schemeClr>
                </a:solidFill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b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th-TH" b="1" dirty="0">
                <a:solidFill>
                  <a:schemeClr val="accent2">
                    <a:lumMod val="75000"/>
                  </a:schemeClr>
                </a:solidFill>
              </a:rPr>
              <a:t>เรื่องร้องเรียน / ร้องทุกข์ ประจำปีงบประมาณ พ.ศ.2566</a:t>
            </a:r>
          </a:p>
        </p:txBody>
      </p:sp>
      <p:pic>
        <p:nvPicPr>
          <p:cNvPr id="4" name="รูปภาพ 0" descr="logo-damrongdhama.jp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6" name="ตาราง 6">
            <a:extLst>
              <a:ext uri="{FF2B5EF4-FFF2-40B4-BE49-F238E27FC236}">
                <a16:creationId xmlns:a16="http://schemas.microsoft.com/office/drawing/2014/main" id="{7C893E66-45DF-70D6-228C-63A4FFA3ED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594213"/>
              </p:ext>
            </p:extLst>
          </p:nvPr>
        </p:nvGraphicFramePr>
        <p:xfrm>
          <a:off x="1396489" y="1560181"/>
          <a:ext cx="7524327" cy="4589573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264779">
                  <a:extLst>
                    <a:ext uri="{9D8B030D-6E8A-4147-A177-3AD203B41FA5}">
                      <a16:colId xmlns:a16="http://schemas.microsoft.com/office/drawing/2014/main" val="230982868"/>
                    </a:ext>
                  </a:extLst>
                </a:gridCol>
                <a:gridCol w="2425082">
                  <a:extLst>
                    <a:ext uri="{9D8B030D-6E8A-4147-A177-3AD203B41FA5}">
                      <a16:colId xmlns:a16="http://schemas.microsoft.com/office/drawing/2014/main" val="950851610"/>
                    </a:ext>
                  </a:extLst>
                </a:gridCol>
                <a:gridCol w="1104900">
                  <a:extLst>
                    <a:ext uri="{9D8B030D-6E8A-4147-A177-3AD203B41FA5}">
                      <a16:colId xmlns:a16="http://schemas.microsoft.com/office/drawing/2014/main" val="2301642998"/>
                    </a:ext>
                  </a:extLst>
                </a:gridCol>
                <a:gridCol w="962025">
                  <a:extLst>
                    <a:ext uri="{9D8B030D-6E8A-4147-A177-3AD203B41FA5}">
                      <a16:colId xmlns:a16="http://schemas.microsoft.com/office/drawing/2014/main" val="3294669971"/>
                    </a:ext>
                  </a:extLst>
                </a:gridCol>
                <a:gridCol w="941845">
                  <a:extLst>
                    <a:ext uri="{9D8B030D-6E8A-4147-A177-3AD203B41FA5}">
                      <a16:colId xmlns:a16="http://schemas.microsoft.com/office/drawing/2014/main" val="2367458739"/>
                    </a:ext>
                  </a:extLst>
                </a:gridCol>
                <a:gridCol w="825696">
                  <a:extLst>
                    <a:ext uri="{9D8B030D-6E8A-4147-A177-3AD203B41FA5}">
                      <a16:colId xmlns:a16="http://schemas.microsoft.com/office/drawing/2014/main" val="2469218408"/>
                    </a:ext>
                  </a:extLst>
                </a:gridCol>
              </a:tblGrid>
              <a:tr h="790479">
                <a:tc row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ปีงบประมาณ</a:t>
                      </a:r>
                    </a:p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2566</a:t>
                      </a:r>
                    </a:p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(รายเดือน)</a:t>
                      </a:r>
                      <a:endParaRPr lang="th-TH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chemeClr val="accent2">
                              <a:lumMod val="75000"/>
                            </a:schemeClr>
                          </a:solidFill>
                        </a:rPr>
                        <a:t>เรื่องร้องเรียน / ร้องทุกข์</a:t>
                      </a:r>
                      <a:endParaRPr lang="th-TH" sz="24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00B050"/>
                          </a:solidFill>
                        </a:rPr>
                        <a:t>ยุติ</a:t>
                      </a:r>
                      <a:endParaRPr lang="th-TH" sz="2400" dirty="0">
                        <a:solidFill>
                          <a:srgbClr val="00B05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h-TH" sz="2400" dirty="0">
                          <a:solidFill>
                            <a:srgbClr val="FF0000"/>
                          </a:solidFill>
                        </a:rPr>
                        <a:t>ยังไม่ยุติ</a:t>
                      </a:r>
                      <a:endParaRPr lang="th-TH" sz="2400" dirty="0">
                        <a:solidFill>
                          <a:srgbClr val="FF0000"/>
                        </a:solidFill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3944143"/>
                  </a:ext>
                </a:extLst>
              </a:tr>
              <a:tr h="461727">
                <a:tc vMerge="1">
                  <a:txBody>
                    <a:bodyPr/>
                    <a:lstStyle/>
                    <a:p>
                      <a:endParaRPr lang="th-TH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จำนวน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จำนวน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ร้อยละ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จำนวน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400" dirty="0"/>
                        <a:t>ร้อยละ</a:t>
                      </a:r>
                      <a:endParaRPr lang="th-TH" sz="24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16366854"/>
                  </a:ext>
                </a:extLst>
              </a:tr>
              <a:tr h="400163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/>
                        <a:t>ตุลาคม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32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32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100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0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33002468"/>
                  </a:ext>
                </a:extLst>
              </a:tr>
              <a:tr h="439155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/>
                        <a:t>พฤศจิกายน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46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45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97.83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2.17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74669339"/>
                  </a:ext>
                </a:extLst>
              </a:tr>
              <a:tr h="439155">
                <a:tc>
                  <a:txBody>
                    <a:bodyPr/>
                    <a:lstStyle/>
                    <a:p>
                      <a:pPr algn="ctr"/>
                      <a:r>
                        <a:rPr lang="th-TH" sz="2000" dirty="0"/>
                        <a:t>ธันวาคม</a:t>
                      </a:r>
                      <a:endParaRPr lang="th-TH" sz="20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33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28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84.85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5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15.15</a:t>
                      </a:r>
                      <a:endParaRPr lang="th-TH" sz="180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82460191"/>
                  </a:ext>
                </a:extLst>
              </a:tr>
              <a:tr h="439155">
                <a:tc>
                  <a:txBody>
                    <a:bodyPr/>
                    <a:lstStyle/>
                    <a:p>
                      <a:pPr algn="ctr"/>
                      <a:r>
                        <a:rPr lang="th-TH" sz="20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มกราคม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35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27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77.14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22.86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99437368"/>
                  </a:ext>
                </a:extLst>
              </a:tr>
              <a:tr h="439155">
                <a:tc>
                  <a:txBody>
                    <a:bodyPr/>
                    <a:lstStyle/>
                    <a:p>
                      <a:pPr algn="ctr"/>
                      <a:r>
                        <a:rPr lang="th-TH" sz="20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กุมภาพันธ์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47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91.49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8.51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92761403"/>
                  </a:ext>
                </a:extLst>
              </a:tr>
              <a:tr h="439155">
                <a:tc>
                  <a:txBody>
                    <a:bodyPr/>
                    <a:lstStyle/>
                    <a:p>
                      <a:pPr algn="ctr"/>
                      <a:r>
                        <a:rPr lang="th-TH" sz="20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มีนาคม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60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40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66.67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20</a:t>
                      </a:r>
                      <a:endParaRPr lang="th-TH" sz="1800" b="0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0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33.33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03907806"/>
                  </a:ext>
                </a:extLst>
              </a:tr>
              <a:tr h="439155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รวม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253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215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84.98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38</a:t>
                      </a:r>
                      <a:endParaRPr lang="th-TH" sz="1800" b="1" dirty="0">
                        <a:latin typeface="TH SarabunIT๙" panose="020B0500040200020003" pitchFamily="34" charset="-34"/>
                        <a:cs typeface="TH SarabunIT๙" panose="020B0500040200020003" pitchFamily="34" charset="-34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b="1" dirty="0">
                          <a:latin typeface="TH SarabunIT๙" panose="020B0500040200020003" pitchFamily="34" charset="-34"/>
                          <a:cs typeface="TH SarabunIT๙" panose="020B0500040200020003" pitchFamily="34" charset="-34"/>
                        </a:rPr>
                        <a:t>15.02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59966399"/>
                  </a:ext>
                </a:extLst>
              </a:tr>
            </a:tbl>
          </a:graphicData>
        </a:graphic>
      </p:graphicFrame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23CD75F8-F7DB-0DD1-8EFC-BA0015473879}"/>
              </a:ext>
            </a:extLst>
          </p:cNvPr>
          <p:cNvSpPr txBox="1"/>
          <p:nvPr/>
        </p:nvSpPr>
        <p:spPr>
          <a:xfrm>
            <a:off x="451556" y="6488668"/>
            <a:ext cx="119662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solidFill>
                  <a:srgbClr val="F46E1C"/>
                </a:solidFill>
              </a:rPr>
              <a:t>ข้อมูล ณ วันที่  24  เมษายน  2566</a:t>
            </a:r>
          </a:p>
        </p:txBody>
      </p:sp>
    </p:spTree>
    <p:extLst>
      <p:ext uri="{BB962C8B-B14F-4D97-AF65-F5344CB8AC3E}">
        <p14:creationId xmlns:p14="http://schemas.microsoft.com/office/powerpoint/2010/main" val="3584645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467" y="609600"/>
            <a:ext cx="8596668" cy="1320800"/>
          </a:xfrm>
        </p:spPr>
        <p:txBody>
          <a:bodyPr>
            <a:normAutofit/>
          </a:bodyPr>
          <a:lstStyle/>
          <a:p>
            <a:pPr algn="ctr"/>
            <a:r>
              <a:rPr lang="th-TH" b="1" dirty="0">
                <a:solidFill>
                  <a:srgbClr val="055B0F"/>
                </a:solidFill>
              </a:rPr>
              <a:t>สรุปรายงานผลการดำเนินการ ของศูนย์ดำรงธรรมจังหวัดพังงา</a:t>
            </a:r>
            <a:br>
              <a:rPr lang="th-TH" b="1" dirty="0">
                <a:solidFill>
                  <a:srgbClr val="055B0F"/>
                </a:solidFill>
              </a:rPr>
            </a:br>
            <a:r>
              <a:rPr lang="th-TH" b="1" dirty="0">
                <a:solidFill>
                  <a:srgbClr val="055B0F"/>
                </a:solidFill>
              </a:rPr>
              <a:t>ประเภทเรื่องร้องเรียน / ร้องทุกข์ ประจำปีงบประมาณ 2566</a:t>
            </a: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A12DAB06-9F2C-2D84-33B0-41CE99E69E6E}"/>
              </a:ext>
            </a:extLst>
          </p:cNvPr>
          <p:cNvSpPr txBox="1"/>
          <p:nvPr/>
        </p:nvSpPr>
        <p:spPr>
          <a:xfrm>
            <a:off x="378000" y="6488668"/>
            <a:ext cx="85966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h-TH" dirty="0">
                <a:solidFill>
                  <a:srgbClr val="055B0F"/>
                </a:solidFill>
              </a:rPr>
              <a:t>ข้อมูล ณ วันที่  24  เมษายน  2566</a:t>
            </a:r>
          </a:p>
        </p:txBody>
      </p:sp>
      <p:pic>
        <p:nvPicPr>
          <p:cNvPr id="8" name="รูปภาพ 0" descr="logo-damrongdhama.jpg">
            <a:extLst>
              <a:ext uri="{FF2B5EF4-FFF2-40B4-BE49-F238E27FC236}">
                <a16:creationId xmlns:a16="http://schemas.microsoft.com/office/drawing/2014/main" id="{BA8CE68A-E684-7DF5-21CC-C662BAEA0D85}"/>
              </a:ext>
            </a:extLst>
          </p:cNvPr>
          <p:cNvPicPr>
            <a:picLocks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aphicFrame>
        <p:nvGraphicFramePr>
          <p:cNvPr id="10" name="ตาราง 9">
            <a:extLst>
              <a:ext uri="{FF2B5EF4-FFF2-40B4-BE49-F238E27FC236}">
                <a16:creationId xmlns:a16="http://schemas.microsoft.com/office/drawing/2014/main" id="{EF7DBC8F-15B8-8A0C-6958-D3680D2E437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283907"/>
              </p:ext>
            </p:extLst>
          </p:nvPr>
        </p:nvGraphicFramePr>
        <p:xfrm>
          <a:off x="2235201" y="1930400"/>
          <a:ext cx="6299200" cy="408432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616207">
                  <a:extLst>
                    <a:ext uri="{9D8B030D-6E8A-4147-A177-3AD203B41FA5}">
                      <a16:colId xmlns:a16="http://schemas.microsoft.com/office/drawing/2014/main" val="1378000562"/>
                    </a:ext>
                  </a:extLst>
                </a:gridCol>
                <a:gridCol w="2682993">
                  <a:extLst>
                    <a:ext uri="{9D8B030D-6E8A-4147-A177-3AD203B41FA5}">
                      <a16:colId xmlns:a16="http://schemas.microsoft.com/office/drawing/2014/main" val="6062544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latin typeface="+mj-lt"/>
                        </a:rPr>
                        <a:t>ประเภทเรื่อง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800" dirty="0">
                          <a:latin typeface="+mj-lt"/>
                        </a:rPr>
                        <a:t>จำนวน</a:t>
                      </a:r>
                      <a:endParaRPr lang="th-TH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787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indent="0" algn="l">
                        <a:buFontTx/>
                        <a:buNone/>
                      </a:pPr>
                      <a:r>
                        <a:rPr lang="th-TH" sz="2000" dirty="0">
                          <a:latin typeface="+mj-lt"/>
                        </a:rPr>
                        <a:t>1. การแจ้งเบาะแส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16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0023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2. ความเดือดร้อน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39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426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3. กล่าวโทษเจ้าหน้าที่รัฐ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8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0381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4. ปัญหาที่ดิน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18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223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5. ขอความช่วยเหลือ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161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115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6. บัตรสนเท่ห์ / มีมูล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0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2217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7. บัตรสนเท่ห์ / ไม่มีมูล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1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4066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th-TH" sz="2000" dirty="0">
                          <a:latin typeface="+mj-lt"/>
                        </a:rPr>
                        <a:t>8 ประเภทอื่น ๆ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+mj-lt"/>
                        </a:rPr>
                        <a:t>10</a:t>
                      </a:r>
                      <a:endParaRPr lang="th-TH" sz="2000" dirty="0">
                        <a:latin typeface="+mj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6619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latin typeface="+mj-lt"/>
                        </a:rPr>
                        <a:t>รวม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h-TH" sz="2000" b="1" dirty="0">
                          <a:latin typeface="+mj-lt"/>
                        </a:rPr>
                        <a:t>253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940224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85784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4CDA4E-250D-0567-BA95-022F26D5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86985"/>
            <a:ext cx="12192000" cy="1602879"/>
          </a:xfrm>
        </p:spPr>
        <p:txBody>
          <a:bodyPr>
            <a:normAutofit fontScale="90000"/>
          </a:bodyPr>
          <a:lstStyle/>
          <a:p>
            <a:pPr algn="ctr"/>
            <a:r>
              <a:rPr lang="th-TH" b="1" dirty="0">
                <a:solidFill>
                  <a:srgbClr val="0070C0"/>
                </a:solidFill>
              </a:rPr>
              <a:t>สรุปเรื่องเด่น ประจำเดือน เมษายน</a:t>
            </a:r>
            <a:br>
              <a:rPr lang="th-TH" b="1" dirty="0">
                <a:solidFill>
                  <a:srgbClr val="0070C0"/>
                </a:solidFill>
              </a:rPr>
            </a:br>
            <a:r>
              <a:rPr lang="th-TH" dirty="0">
                <a:solidFill>
                  <a:srgbClr val="0070C0"/>
                </a:solidFill>
              </a:rPr>
              <a:t>1. ราษฎรได้รับความเดือดร้อนรำคาญจากการข่มขู่ คุกคาม</a:t>
            </a:r>
            <a:br>
              <a:rPr lang="en-US" sz="18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th-TH" b="1" dirty="0">
              <a:solidFill>
                <a:srgbClr val="0070C0"/>
              </a:solidFill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3634124-2B1A-AC53-AB4F-BF9D1DA06C3A}"/>
              </a:ext>
            </a:extLst>
          </p:cNvPr>
          <p:cNvSpPr txBox="1"/>
          <p:nvPr/>
        </p:nvSpPr>
        <p:spPr>
          <a:xfrm>
            <a:off x="631541" y="2189864"/>
            <a:ext cx="10679925" cy="156966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0070C0"/>
                </a:solidFill>
              </a:rPr>
              <a:t>ความเป็นมา</a:t>
            </a:r>
          </a:p>
          <a:p>
            <a:pPr algn="thaiDist"/>
            <a:r>
              <a:rPr lang="th-TH" sz="1800" spc="4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sz="1800" spc="-5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ด้วยศูนย์ดำรงธรรมจังหวัดพังงา ได้รับเรื่องขอความช่วยเหลือจากประชาชน ในพื้นที่ หมู่ที่ 1 (บ้านโคกไคร) ซอยเตาถ่าน ตำบลมะรุ่ย อำเภอทับปุด จังหวัดพังงา ว่า กลุ่มราษฎรได้รับความเดือดร้อน </a:t>
            </a:r>
            <a:r>
              <a:rPr lang="th-TH" sz="1800" spc="-4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เนื่องจากผู้ถูกร้องมีพฤติกรรม</a:t>
            </a:r>
            <a:r>
              <a:rPr lang="th-TH" sz="1800" spc="-2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ข่มขู่ ด่าทอ ทำร้ายร่างกายชาวบ้านที่สัญจรผ่านบริเวณดังกล่าว และยิงหลังคาบ้านด้วยหนังสติ๊กจนหลังคาบ้านทะลุ</a:t>
            </a: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 </a:t>
            </a:r>
            <a:r>
              <a:rPr lang="th-TH" sz="1800" spc="-2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จุดประทัดลูกบอลไล่นกและยิงปืนส่งเสียงดังทั้งกลางวันและกลางคืน ทั้งนี้ ประชาชนได้แจ้งผู้ใหญ่บ้านทราบแล้ว</a:t>
            </a:r>
            <a:r>
              <a:rPr lang="th-TH" sz="1800" spc="-5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 </a:t>
            </a: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แต่จนถึงปัจจุบันยังไม่ได้รับการแก้ไขปัญหาแต่อย่างใด จึงประสงค์ให้หน่วยงานที่รับผิดชอบแก้ไขปัญหาดังกล่าว</a:t>
            </a:r>
            <a:r>
              <a:rPr lang="th-TH" sz="1800" spc="-5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 </a:t>
            </a:r>
            <a:endParaRPr lang="th-TH" spc="-50" dirty="0"/>
          </a:p>
        </p:txBody>
      </p:sp>
      <p:sp>
        <p:nvSpPr>
          <p:cNvPr id="7" name="กล่องข้อความ 6">
            <a:extLst>
              <a:ext uri="{FF2B5EF4-FFF2-40B4-BE49-F238E27FC236}">
                <a16:creationId xmlns:a16="http://schemas.microsoft.com/office/drawing/2014/main" id="{9CAC9A1F-B0A4-8E18-F7CF-AE1441553E15}"/>
              </a:ext>
            </a:extLst>
          </p:cNvPr>
          <p:cNvSpPr txBox="1"/>
          <p:nvPr/>
        </p:nvSpPr>
        <p:spPr>
          <a:xfrm>
            <a:off x="631542" y="4018988"/>
            <a:ext cx="10679924" cy="184665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0070C0"/>
                </a:solidFill>
              </a:rPr>
              <a:t>ผลการดำเนินการ</a:t>
            </a:r>
          </a:p>
          <a:p>
            <a:pPr algn="thaiDist"/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sz="1800" spc="-4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ศูนย์ดำรงธรรมจังหวัดพังงา ได้รับรายงานจาก</a:t>
            </a: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ตำรวจภูธรจังหวัดพังงา อำเภอทับปุด และองค์การบริหารส่วนตำบลมะรุ่ย ได้ดำเนินการตรวจสอบ</a:t>
            </a:r>
            <a:r>
              <a:rPr lang="th-TH" sz="1800" spc="-6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ข้อเท็จจริง ผลปรากฏว่า </a:t>
            </a:r>
            <a:br>
              <a:rPr lang="th-TH" sz="1800" spc="-6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ไม่พบสิ่งผิดกฎหมาย และได้ตรวจปัสสาวะของผู้ถูกร้องและบุตรผู้ถูกร้อง พบสารเสพติดให้โทษ ประเภท 1 (เมทแอม</a:t>
            </a:r>
            <a:r>
              <a:rPr lang="th-TH" sz="1800" dirty="0" err="1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เฟ</a:t>
            </a: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ตามีน) ซึ่งทั้ง 2 คน สมัครใจเข้ารับการบำบัดยาเสพติด </a:t>
            </a:r>
            <a:b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sz="1800" spc="5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จึงได้ส่งตัวทั้ง 2 คน </a:t>
            </a:r>
            <a:r>
              <a:rPr lang="th-TH" sz="1800" spc="-6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เข้ารับการบำบัดฟื้นฟู</a:t>
            </a:r>
            <a:r>
              <a:rPr lang="th-TH" sz="1800" spc="-1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 </a:t>
            </a:r>
            <a:r>
              <a:rPr lang="th-TH" sz="1800" spc="-2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ผู้ติดยาเสพติด </a:t>
            </a:r>
            <a:r>
              <a:rPr lang="th-TH" sz="1800" spc="-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ตามมาตรา 114 แห่งประมวลกฎหมายยาเสพติด พ.ศ. 2564 ที่โรงพยาบาลทับปุด เรียบร้อยแล้ว </a:t>
            </a:r>
            <a:br>
              <a:rPr lang="th-TH" sz="1800" spc="-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sz="1800" spc="-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และอำเภอทับปุด ได้กำชับให้กำนัน และผู้ใหญ่บ้าน ในพื้นที่ สอดส่อง ดูแล และรักษาความสงบเรียบร้อย ในพื้นที่โดยเคร่งครัด หากเกิดกระทำอันเป็นการสร้างความเดือดร้อน</a:t>
            </a:r>
            <a:br>
              <a:rPr lang="th-TH" sz="1800" spc="-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sz="1800" spc="1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ให้แก่ประชาชนในพื้นที่อีกให้ดำเนินการ</a:t>
            </a:r>
            <a:r>
              <a:rPr lang="th-TH" sz="1800" spc="4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ตามอำนาจหน้าที่ต่อไป </a:t>
            </a:r>
            <a:endParaRPr lang="th-TH" dirty="0">
              <a:effectLst/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  <p:pic>
        <p:nvPicPr>
          <p:cNvPr id="14" name="รูปภาพ 0" descr="logo-damrongdhama.jpg">
            <a:extLst>
              <a:ext uri="{FF2B5EF4-FFF2-40B4-BE49-F238E27FC236}">
                <a16:creationId xmlns:a16="http://schemas.microsoft.com/office/drawing/2014/main" id="{EE56B578-BA80-5176-F80B-B831334F103B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69476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>
            <a:extLst>
              <a:ext uri="{FF2B5EF4-FFF2-40B4-BE49-F238E27FC236}">
                <a16:creationId xmlns:a16="http://schemas.microsoft.com/office/drawing/2014/main" id="{AD4CDA4E-250D-0567-BA95-022F26D5E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" y="327521"/>
            <a:ext cx="11672710" cy="1602879"/>
          </a:xfrm>
        </p:spPr>
        <p:txBody>
          <a:bodyPr>
            <a:normAutofit fontScale="90000"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  <a:tabLst>
                <a:tab pos="450215" algn="l"/>
                <a:tab pos="900430" algn="l"/>
                <a:tab pos="3567430" algn="l"/>
              </a:tabLst>
            </a:pPr>
            <a:r>
              <a:rPr lang="th-TH" b="1" dirty="0">
                <a:solidFill>
                  <a:srgbClr val="F46E1C"/>
                </a:solidFill>
              </a:rPr>
              <a:t>สรุปเรื่องเด่น ประจำเดือน เมษายน</a:t>
            </a:r>
            <a:br>
              <a:rPr lang="th-TH" b="1" dirty="0">
                <a:solidFill>
                  <a:srgbClr val="F46E1C"/>
                </a:solidFill>
              </a:rPr>
            </a:br>
            <a:r>
              <a:rPr lang="th-TH" dirty="0">
                <a:solidFill>
                  <a:srgbClr val="F46E1C"/>
                </a:solidFill>
              </a:rPr>
              <a:t>2. ตรวจสอบการซ่อมแซมถนนลาดยาง ทางหลวงแผ่นดิน </a:t>
            </a:r>
            <a:br>
              <a:rPr lang="th-TH" dirty="0">
                <a:solidFill>
                  <a:srgbClr val="F46E1C"/>
                </a:solidFill>
              </a:rPr>
            </a:br>
            <a:r>
              <a:rPr lang="th-TH" dirty="0">
                <a:solidFill>
                  <a:srgbClr val="F46E1C"/>
                </a:solidFill>
              </a:rPr>
              <a:t>หมายเลข 4090 สายนบปริง–หินดาน </a:t>
            </a:r>
            <a:br>
              <a:rPr lang="th-TH" dirty="0">
                <a:solidFill>
                  <a:srgbClr val="F46E1C"/>
                </a:solidFill>
              </a:rPr>
            </a:br>
            <a:br>
              <a:rPr lang="en-US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br>
              <a:rPr lang="en-US" sz="1800" dirty="0">
                <a:solidFill>
                  <a:srgbClr val="F46E1C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ordia New" panose="020B0304020202020204" pitchFamily="34" charset="-34"/>
              </a:rPr>
            </a:br>
            <a:endParaRPr lang="th-TH" b="1" dirty="0">
              <a:solidFill>
                <a:srgbClr val="F46E1C"/>
              </a:solidFill>
            </a:endParaRPr>
          </a:p>
        </p:txBody>
      </p:sp>
      <p:sp>
        <p:nvSpPr>
          <p:cNvPr id="5" name="กล่องข้อความ 4">
            <a:extLst>
              <a:ext uri="{FF2B5EF4-FFF2-40B4-BE49-F238E27FC236}">
                <a16:creationId xmlns:a16="http://schemas.microsoft.com/office/drawing/2014/main" id="{73634124-2B1A-AC53-AB4F-BF9D1DA06C3A}"/>
              </a:ext>
            </a:extLst>
          </p:cNvPr>
          <p:cNvSpPr txBox="1"/>
          <p:nvPr/>
        </p:nvSpPr>
        <p:spPr>
          <a:xfrm>
            <a:off x="705647" y="2257921"/>
            <a:ext cx="10707420" cy="1292662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F46E1C"/>
                </a:solidFill>
              </a:rPr>
              <a:t>ความเป็นมา</a:t>
            </a:r>
          </a:p>
          <a:p>
            <a:pPr algn="thaiDist"/>
            <a:r>
              <a:rPr lang="th-TH" sz="1800" spc="4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sz="1800" spc="-1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ด้วยศูนย์ดำรงธรรมจังหวัดพังงา </a:t>
            </a:r>
            <a:r>
              <a:rPr lang="th-TH" sz="1800" spc="4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ได้ประสานแขวงทางหลวงภูเก็ต ดำเนินการตรวจสอบและ</a:t>
            </a: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แก้ไขปัญหา กรณีมีการซ่อมแซมถนนลาดยาง </a:t>
            </a:r>
            <a:r>
              <a:rPr lang="th-TH" sz="1800" dirty="0">
                <a:solidFill>
                  <a:srgbClr val="000000"/>
                </a:solidFill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ทางหลวงแผ่นดิน หมายเลข</a:t>
            </a:r>
            <a:r>
              <a:rPr lang="en-US" sz="180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</a:rPr>
              <a:t> 4090 </a:t>
            </a:r>
            <a:r>
              <a:rPr lang="th-TH" sz="1800" spc="-5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</a:rPr>
              <a:t>สายนบปริง–หินดาน ไม่มีคนโบกธง ส่งสัญญาณ ไม่มีป้ายเตือน อีกทั้ง มีการนำรถบรรทุกที่ใช้ในโครงการ จอดเกะกะบนเส้นทางสายดังกล่าว โดยเฉพาะบริเวณเนินเขาในบางช่วงของถนน </a:t>
            </a:r>
            <a:br>
              <a:rPr lang="th-TH" sz="1800" spc="-5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</a:rPr>
            </a:br>
            <a:r>
              <a:rPr lang="th-TH" sz="1800" spc="10" dirty="0">
                <a:solidFill>
                  <a:srgbClr val="000000"/>
                </a:solidFill>
                <a:effectLst/>
                <a:latin typeface="TH SarabunIT๙" panose="020B0500040200020003" pitchFamily="34" charset="-34"/>
                <a:ea typeface="Calibri" panose="020F0502020204030204" pitchFamily="34" charset="0"/>
              </a:rPr>
              <a:t>ทำให้อาจเกิดอันตรายกับผู้สัญจรถนนสายดังกล่าวได้ </a:t>
            </a:r>
            <a:r>
              <a:rPr lang="th-TH" sz="1800" spc="1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จึงประสงค์ให้หน่วยงาน</a:t>
            </a:r>
            <a:r>
              <a:rPr lang="th-TH" sz="1800" spc="-2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ที่รับผิดชอบดำเนินการตรวจสอบและแก้ไขปัญหา</a:t>
            </a: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กรณีดังกล่าว</a:t>
            </a:r>
            <a:endParaRPr lang="th-TH" dirty="0"/>
          </a:p>
        </p:txBody>
      </p:sp>
      <p:pic>
        <p:nvPicPr>
          <p:cNvPr id="14" name="รูปภาพ 0" descr="logo-damrongdhama.jpg">
            <a:extLst>
              <a:ext uri="{FF2B5EF4-FFF2-40B4-BE49-F238E27FC236}">
                <a16:creationId xmlns:a16="http://schemas.microsoft.com/office/drawing/2014/main" id="{3C1E200E-D5AB-7949-28B2-2387B41D8165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1055229" cy="7821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กล่องข้อความ 5">
            <a:extLst>
              <a:ext uri="{FF2B5EF4-FFF2-40B4-BE49-F238E27FC236}">
                <a16:creationId xmlns:a16="http://schemas.microsoft.com/office/drawing/2014/main" id="{CECB1F97-34E0-DF5F-1524-82871FFF4CCF}"/>
              </a:ext>
            </a:extLst>
          </p:cNvPr>
          <p:cNvSpPr txBox="1"/>
          <p:nvPr/>
        </p:nvSpPr>
        <p:spPr>
          <a:xfrm>
            <a:off x="705645" y="4062543"/>
            <a:ext cx="10786443" cy="156966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th-TH" sz="2400" b="1" dirty="0">
                <a:solidFill>
                  <a:srgbClr val="F46E1C"/>
                </a:solidFill>
              </a:rPr>
              <a:t>ผลการดำเนินการ</a:t>
            </a:r>
            <a:endParaRPr lang="th-TH" sz="1800" spc="-20" dirty="0">
              <a:solidFill>
                <a:srgbClr val="000000"/>
              </a:solidFill>
              <a:effectLst/>
              <a:ea typeface="Calibri" panose="020F0502020204030204" pitchFamily="34" charset="0"/>
              <a:cs typeface="TH SarabunIT๙" panose="020B0500040200020003" pitchFamily="34" charset="-34"/>
            </a:endParaRPr>
          </a:p>
          <a:p>
            <a:pPr algn="thaiDist"/>
            <a:r>
              <a:rPr lang="th-TH" spc="-20" dirty="0">
                <a:solidFill>
                  <a:srgbClr val="000000"/>
                </a:solidFill>
                <a:ea typeface="Calibri" panose="020F0502020204030204" pitchFamily="34" charset="0"/>
                <a:cs typeface="TH SarabunIT๙" panose="020B0500040200020003" pitchFamily="34" charset="-34"/>
              </a:rPr>
              <a:t>	</a:t>
            </a:r>
            <a:r>
              <a:rPr lang="th-TH" dirty="0">
                <a:solidFill>
                  <a:srgbClr val="000000"/>
                </a:solidFill>
                <a:ea typeface="Calibri" panose="020F0502020204030204" pitchFamily="34" charset="0"/>
                <a:cs typeface="TH SarabunIT๙" panose="020B0500040200020003" pitchFamily="34" charset="-34"/>
              </a:rPr>
              <a:t>ศูนย์ดำรงธรรมจังหวัดพังงา ได้รับแจ้งผลการตรวจสอบจาก</a:t>
            </a:r>
            <a:r>
              <a:rPr lang="th-TH" sz="1800" spc="1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แขวงทางหลวงภูเก็ต </a:t>
            </a:r>
            <a:r>
              <a:rPr lang="th-TH" spc="10" dirty="0">
                <a:ea typeface="Calibri" panose="020F0502020204030204" pitchFamily="34" charset="0"/>
                <a:cs typeface="TH SarabunIT๙" panose="020B0500040200020003" pitchFamily="34" charset="-34"/>
              </a:rPr>
              <a:t>ผลปรากฎว่า</a:t>
            </a:r>
            <a:r>
              <a:rPr lang="th-TH" sz="1800" spc="1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 งานดังกล่าว เป็นงานจ้างเหมาโครงการปรับปรุงผิวทาง</a:t>
            </a:r>
            <a:r>
              <a:rPr lang="th-TH" sz="1800" spc="10" dirty="0" err="1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แอสฟัลต์</a:t>
            </a:r>
            <a:r>
              <a:rPr lang="th-TH" sz="1800" spc="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คอนกรีตเดิม </a:t>
            </a:r>
            <a:r>
              <a:rPr lang="th-TH" sz="1800" spc="-5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นำกลับมาใช้ใหม่ ทางหลวง หมายเลข 4090 ตอนควบคุม 0200 ตอน นิคม - หินดาน ระหว่าง กม.17+125 แขวงทางหลวงภูเก็ต ได้แจ้งให้ผู้รับจ้างดำเนินการจัดหาป้ายเตือน</a:t>
            </a:r>
            <a:r>
              <a:rPr lang="th-TH" sz="1800" spc="3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และติดตั้งอุปกรณ์</a:t>
            </a:r>
            <a:r>
              <a:rPr lang="th-TH" sz="1800" spc="-4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อำนวยความปลอดภัยต่าง ๆ ให้ครบถ้วน เพื่อป้องกันการเกิดอุบัติเหตุที่อาจจะเกิดขึ้น และเป็นการอำนวยความสะดวก</a:t>
            </a: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ให้กับประชาชนผู้สัญจรเส้นทางดังกล่าว</a:t>
            </a:r>
            <a:b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</a:br>
            <a:r>
              <a:rPr lang="th-TH" sz="1800" dirty="0">
                <a:effectLst/>
                <a:ea typeface="Calibri" panose="020F0502020204030204" pitchFamily="34" charset="0"/>
                <a:cs typeface="TH SarabunIT๙" panose="020B0500040200020003" pitchFamily="34" charset="-34"/>
              </a:rPr>
              <a:t>และปัจจุบันเส้นทางดังกล่าวได้ดำเนินการเสร็จเรียบร้อยแล้ว และประชาชนสามารถใช้ถนนเส้นดังกล่าวสัญจรได้ตามปกติแล้ว</a:t>
            </a:r>
            <a:endParaRPr lang="th-TH" dirty="0">
              <a:solidFill>
                <a:srgbClr val="000000"/>
              </a:solidFill>
              <a:ea typeface="Calibri" panose="020F0502020204030204" pitchFamily="34" charset="0"/>
              <a:cs typeface="TH SarabunIT๙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225691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เหลี่ยมเพชร">
  <a:themeElements>
    <a:clrScheme name="ตรงกลาง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กำหนดเอง 1">
      <a:majorFont>
        <a:latin typeface="TH SarabunIT๙"/>
        <a:ea typeface=""/>
        <a:cs typeface="TH SarabunIT๙"/>
      </a:majorFont>
      <a:minorFont>
        <a:latin typeface="TH SarabunIT๙"/>
        <a:ea typeface=""/>
        <a:cs typeface="TH SarabunIT๙"/>
      </a:minorFont>
    </a:fontScheme>
    <a:fmtScheme name="เหลี่ยมเพชร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2360</TotalTime>
  <Words>826</Words>
  <Application>Microsoft Office PowerPoint</Application>
  <PresentationFormat>แบบจอกว้าง</PresentationFormat>
  <Paragraphs>160</Paragraphs>
  <Slides>6</Slides>
  <Notes>6</Notes>
  <HiddenSlides>0</HiddenSlides>
  <MMClips>0</MMClips>
  <ScaleCrop>false</ScaleCrop>
  <HeadingPairs>
    <vt:vector size="6" baseType="variant">
      <vt:variant>
        <vt:lpstr>ฟอนต์ที่ถูกใช้</vt:lpstr>
      </vt:variant>
      <vt:variant>
        <vt:i4>4</vt:i4>
      </vt:variant>
      <vt:variant>
        <vt:lpstr>ธีม</vt:lpstr>
      </vt:variant>
      <vt:variant>
        <vt:i4>1</vt:i4>
      </vt:variant>
      <vt:variant>
        <vt:lpstr>ชื่อเรื่องสไลด์</vt:lpstr>
      </vt:variant>
      <vt:variant>
        <vt:i4>6</vt:i4>
      </vt:variant>
    </vt:vector>
  </HeadingPairs>
  <TitlesOfParts>
    <vt:vector size="11" baseType="lpstr">
      <vt:lpstr>Arial</vt:lpstr>
      <vt:lpstr>Calibri</vt:lpstr>
      <vt:lpstr>TH SarabunIT๙</vt:lpstr>
      <vt:lpstr>Wingdings 3</vt:lpstr>
      <vt:lpstr>เหลี่ยมเพชร</vt:lpstr>
      <vt:lpstr>งานนำเสนอ PowerPoint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พ.ศ.2558 - 2565</vt:lpstr>
      <vt:lpstr>สรุปรายงานผลการดำเนินการ ของศูนย์ดำรงธรรมจังหวัดพังงา เรื่องร้องเรียน / ร้องทุกข์ ประจำปีงบประมาณ พ.ศ.2566</vt:lpstr>
      <vt:lpstr>สรุปรายงานผลการดำเนินการ ของศูนย์ดำรงธรรมจังหวัดพังงา ประเภทเรื่องร้องเรียน / ร้องทุกข์ ประจำปีงบประมาณ 2566</vt:lpstr>
      <vt:lpstr>สรุปเรื่องเด่น ประจำเดือน เมษายน 1. ราษฎรได้รับความเดือดร้อนรำคาญจากการข่มขู่ คุกคาม </vt:lpstr>
      <vt:lpstr>สรุปเรื่องเด่น ประจำเดือน เมษายน 2. ตรวจสอบการซ่อมแซมถนนลาดยาง ทางหลวงแผ่นดิน  หมายเลข 4090 สายนบปริง–หินดาน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บัญชีสรุปรายงานผลการดำเนินการของศูนย์ดำรงธรรมจังหวัดพังงา เรื่องร้องเรียน/ร้องทุกข์ ปีงบประมาณ พ.ศ. 2558 - 2564</dc:title>
  <dc:creator>ASUS</dc:creator>
  <cp:lastModifiedBy>ศูนย์ดำรงธรรมจังหวัดพังงา จังหวัดพังงา</cp:lastModifiedBy>
  <cp:revision>135</cp:revision>
  <cp:lastPrinted>2023-04-25T03:32:20Z</cp:lastPrinted>
  <dcterms:created xsi:type="dcterms:W3CDTF">2022-08-13T15:36:10Z</dcterms:created>
  <dcterms:modified xsi:type="dcterms:W3CDTF">2023-04-25T03:37:22Z</dcterms:modified>
</cp:coreProperties>
</file>